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4"/>
  </p:notesMasterIdLst>
  <p:sldIdLst>
    <p:sldId id="256" r:id="rId5"/>
    <p:sldId id="297" r:id="rId6"/>
    <p:sldId id="298" r:id="rId7"/>
    <p:sldId id="299" r:id="rId8"/>
    <p:sldId id="300" r:id="rId9"/>
    <p:sldId id="261" r:id="rId10"/>
    <p:sldId id="302" r:id="rId11"/>
    <p:sldId id="301" r:id="rId12"/>
    <p:sldId id="305" r:id="rId13"/>
  </p:sldIdLst>
  <p:sldSz cx="9144000" cy="5143500" type="screen16x9"/>
  <p:notesSz cx="6858000" cy="9144000"/>
  <p:embeddedFontLst>
    <p:embeddedFont>
      <p:font typeface="Hanken Grotesk" panose="020B0604020202020204" charset="0"/>
      <p:regular r:id="rId15"/>
      <p:bold r:id="rId16"/>
      <p:italic r:id="rId17"/>
      <p:boldItalic r:id="rId18"/>
    </p:embeddedFont>
    <p:embeddedFont>
      <p:font typeface="Nunito Light" pitchFamily="2" charset="0"/>
      <p:regular r:id="rId19"/>
      <p:italic r:id="rId20"/>
    </p:embeddedFont>
    <p:embeddedFont>
      <p:font typeface="Raleway Black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335A4-1896-45B2-85B7-0BE562F862D1}" v="113" dt="2025-08-10T23:12:19.119"/>
  </p1510:revLst>
</p1510:revInfo>
</file>

<file path=ppt/tableStyles.xml><?xml version="1.0" encoding="utf-8"?>
<a:tblStyleLst xmlns:a="http://schemas.openxmlformats.org/drawingml/2006/main" def="{D5918109-5C97-4DE0-8ECD-2901489433A7}">
  <a:tblStyle styleId="{D5918109-5C97-4DE0-8ECD-2901489433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4E0D86-2B34-400D-B799-214CFC4230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51" autoAdjust="0"/>
  </p:normalViewPr>
  <p:slideViewPr>
    <p:cSldViewPr snapToGrid="0">
      <p:cViewPr>
        <p:scale>
          <a:sx n="100" d="100"/>
          <a:sy n="100" d="100"/>
        </p:scale>
        <p:origin x="950" y="-3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 </a:t>
            </a:r>
            <a:br>
              <a:rPr lang="en-US" dirty="0"/>
            </a:br>
            <a:r>
              <a:rPr lang="en-US" dirty="0"/>
              <a:t> - Who has programmer with agents like Copilot -&gt; Cursor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Have you worked with agents in teams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What is the common issue you guys face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A24B94E8-1B45-E7E8-6CA6-49BA0615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2C9DA16F-F33B-6241-4913-0EC2760B01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2E796BA5-3DA9-3F44-DD13-331D9D4B7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We’ve all seen this — you ask your coding agent for help, and it delivers something surprisingly clever. You think, “wow, it gets me.”</a:t>
            </a:r>
            <a:br>
              <a:rPr lang="en-US" dirty="0"/>
            </a:br>
            <a:r>
              <a:rPr lang="en-US" dirty="0"/>
              <a:t>Then a week later, same feature, same repo… and it writes something totally different.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It’s not because the AI is bad — it’s because it’s </a:t>
            </a:r>
            <a:r>
              <a:rPr lang="en-US" i="1" dirty="0"/>
              <a:t>stateless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It doesn’t remember your decisions, your conventions, your architecture.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lesson? Consistency doesn’t come from intelligence — it comes from </a:t>
            </a:r>
            <a:r>
              <a:rPr lang="en-US" i="1" dirty="0"/>
              <a:t>context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trick isn’t to get the agent to “understand” your code — it’s to </a:t>
            </a:r>
            <a:r>
              <a:rPr lang="en-US" i="1" dirty="0"/>
              <a:t>feed</a:t>
            </a:r>
            <a:r>
              <a:rPr lang="en-US" dirty="0"/>
              <a:t> it the right structured context every time.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911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859E0F65-376B-60BA-6520-1A8ABC570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697BA03D-D401-A5DA-809F-20A961204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0B39552A-8667-4407-929F-B413FCF38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Two months ago, this talk would’ve been about “AI chaos.” But the truth is .  the tools </a:t>
            </a:r>
            <a:r>
              <a:rPr lang="en-US" i="1" dirty="0"/>
              <a:t>have improved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Agents like Claude, Copilot, and </a:t>
            </a:r>
            <a:r>
              <a:rPr lang="en-US" dirty="0" err="1"/>
              <a:t>Codeium</a:t>
            </a:r>
            <a:r>
              <a:rPr lang="en-US" dirty="0"/>
              <a:t> now maintain good short-term context and logical reasoning.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But what still trips them up are </a:t>
            </a:r>
            <a:r>
              <a:rPr lang="en-US" i="1" dirty="0"/>
              <a:t>boundaries</a:t>
            </a:r>
            <a:r>
              <a:rPr lang="en-US" dirty="0"/>
              <a:t> — new sessions, other contributors, branching, or shifting requirements.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That’s where “drift” sneaks in — subtle inconsistencies, not dramatic failures.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en-US" dirty="0"/>
            </a:br>
            <a:r>
              <a:rPr lang="en-US" dirty="0"/>
              <a:t>It’s like a new dev joining your team mid-project. They’re smart, but without onboarding and docs, they reinvent the wheel.</a:t>
            </a:r>
            <a:br>
              <a:rPr lang="en-US" dirty="0"/>
            </a:br>
            <a:r>
              <a:rPr lang="en-US" dirty="0"/>
              <a:t>The AI is the same. You don’t need to fix it — you need to </a:t>
            </a:r>
            <a:r>
              <a:rPr lang="en-US" i="1" dirty="0"/>
              <a:t>structure</a:t>
            </a:r>
            <a:r>
              <a:rPr lang="en-US" dirty="0"/>
              <a:t> how you work with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14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C945F4EF-D418-20CC-A9AF-C802527F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527AD547-8092-A32F-59AF-7A18ADE82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B6158DA2-28EB-C5F2-589C-78233BA81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 - C - O - W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temptation with better agents is to just “vibe code” — talk to it, see what happens.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But as the agents get smarter, </a:t>
            </a:r>
            <a:r>
              <a:rPr lang="en-US" i="1" dirty="0"/>
              <a:t>structure</a:t>
            </a:r>
            <a:r>
              <a:rPr lang="en-US" dirty="0"/>
              <a:t> becomes even more important.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Think of it this way — a powerful assistant amplifies whatever system you give it.</a:t>
            </a:r>
            <a:br>
              <a:rPr lang="en-US" dirty="0"/>
            </a:br>
            <a:r>
              <a:rPr lang="en-US" dirty="0"/>
              <a:t>If your workflow is fuzzy, your results are fuzzy.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But if you define your goals, your context, your order of operations — the agent performs like a senior dev who just “gets it.”</a:t>
            </a:r>
            <a:br>
              <a:rPr lang="en-US" dirty="0"/>
            </a:br>
            <a:r>
              <a:rPr lang="en-US" dirty="0"/>
              <a:t>So even though AI is evolving, the winning approach isn’t less structure — it’s </a:t>
            </a:r>
            <a:r>
              <a:rPr lang="en-US" i="1" dirty="0"/>
              <a:t>better structure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 few months ago we had The idea of a “</a:t>
            </a:r>
            <a:r>
              <a:rPr lang="en-US" dirty="0" err="1"/>
              <a:t>MemoryBank</a:t>
            </a:r>
            <a:r>
              <a:rPr lang="en-US" dirty="0"/>
              <a:t>” hasn’t gone away — it’s just matured.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Now we just want to focus our context more and only provide what is needed</a:t>
            </a:r>
            <a:br>
              <a:rPr lang="en-US" dirty="0"/>
            </a:br>
            <a:br>
              <a:rPr lang="en-US" dirty="0"/>
            </a:b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Structured Markdown files containing architectural decisions, design patterns, and key requirements.</a:t>
            </a: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Everything a senior developer would keep in their head.</a:t>
            </a: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worktree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Git command that allows you to manage multiple working trees associated with a single Git repository. This means you can have different branches checked out in separate directories, all linked to the same underlying Git repository.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0BD70F93-7506-447F-28CE-20B6DA78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>
            <a:extLst>
              <a:ext uri="{FF2B5EF4-FFF2-40B4-BE49-F238E27FC236}">
                <a16:creationId xmlns:a16="http://schemas.microsoft.com/office/drawing/2014/main" id="{5142D777-D758-E0C9-4EDF-125094047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>
            <a:extLst>
              <a:ext uri="{FF2B5EF4-FFF2-40B4-BE49-F238E27FC236}">
                <a16:creationId xmlns:a16="http://schemas.microsoft.com/office/drawing/2014/main" id="{21760213-0A85-D466-8CBA-4AFBEDCA2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8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C65D8CEB-AFFD-59B4-3A40-2DF30907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>
            <a:extLst>
              <a:ext uri="{FF2B5EF4-FFF2-40B4-BE49-F238E27FC236}">
                <a16:creationId xmlns:a16="http://schemas.microsoft.com/office/drawing/2014/main" id="{543A1CEC-246F-5B09-46FF-989B3A15C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>
            <a:extLst>
              <a:ext uri="{FF2B5EF4-FFF2-40B4-BE49-F238E27FC236}">
                <a16:creationId xmlns:a16="http://schemas.microsoft.com/office/drawing/2014/main" id="{6FB485AA-BFF4-A695-0822-456547B48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/>
              <a:t>Key Talking Points During Demo</a:t>
            </a:r>
          </a:p>
          <a:p>
            <a:r>
              <a:rPr lang="en-US" dirty="0"/>
              <a:t>Without context, AI is guessing.</a:t>
            </a:r>
          </a:p>
          <a:p>
            <a:r>
              <a:rPr lang="en-US" dirty="0"/>
              <a:t>With </a:t>
            </a:r>
            <a:r>
              <a:rPr lang="en-US" dirty="0" err="1"/>
              <a:t>MemoryBank</a:t>
            </a:r>
            <a:r>
              <a:rPr lang="en-US" dirty="0"/>
              <a:t>, AI is collaborating like an informed team member.</a:t>
            </a:r>
          </a:p>
          <a:p>
            <a:r>
              <a:rPr lang="en-US" dirty="0" err="1"/>
              <a:t>MemoryBank</a:t>
            </a:r>
            <a:r>
              <a:rPr lang="en-US" dirty="0"/>
              <a:t> is lightweight — just text files — but changes everything.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04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B32302A2-B746-47E8-DAAF-37D54DF97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>
            <a:extLst>
              <a:ext uri="{FF2B5EF4-FFF2-40B4-BE49-F238E27FC236}">
                <a16:creationId xmlns:a16="http://schemas.microsoft.com/office/drawing/2014/main" id="{C25F8B37-A459-21BB-9AB8-BB4CD2E539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>
            <a:extLst>
              <a:ext uri="{FF2B5EF4-FFF2-40B4-BE49-F238E27FC236}">
                <a16:creationId xmlns:a16="http://schemas.microsoft.com/office/drawing/2014/main" id="{9C843512-9C91-6737-CA7E-E3191CA38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52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Programming with Agents Without It Going Off in Weird Directions</a:t>
            </a:r>
            <a:endParaRPr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Neil Thompson</a:t>
            </a:r>
            <a:endParaRPr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711268" y="1665992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EE5A664-79EA-18E0-9FE2-2B0024822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555" y="1616297"/>
            <a:ext cx="3080295" cy="28155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Managing Consultant at </a:t>
            </a:r>
            <a:r>
              <a:rPr lang="en-US" sz="1400" dirty="0" err="1"/>
              <a:t>Accso</a:t>
            </a: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Husband and Father of 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Gamer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Workouts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Programming and Technology</a:t>
            </a:r>
          </a:p>
        </p:txBody>
      </p:sp>
      <p:pic>
        <p:nvPicPr>
          <p:cNvPr id="18" name="Picture Placeholder 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4ACC636-800E-1990-65F7-05901320913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6815" r="6815"/>
          <a:stretch>
            <a:fillRect/>
          </a:stretch>
        </p:blipFill>
        <p:spPr>
          <a:xfrm>
            <a:off x="4946623" y="634377"/>
            <a:ext cx="2974288" cy="37974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19CD15E8-1FB6-2C8A-47A1-A4046055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973" y="661290"/>
            <a:ext cx="2893200" cy="588386"/>
          </a:xfrm>
        </p:spPr>
        <p:txBody>
          <a:bodyPr/>
          <a:lstStyle/>
          <a:p>
            <a:r>
              <a:rPr lang="en-US" sz="2000" dirty="0"/>
              <a:t>About me</a:t>
            </a:r>
          </a:p>
        </p:txBody>
      </p:sp>
      <p:grpSp>
        <p:nvGrpSpPr>
          <p:cNvPr id="21" name="Google Shape;1325;p48">
            <a:extLst>
              <a:ext uri="{FF2B5EF4-FFF2-40B4-BE49-F238E27FC236}">
                <a16:creationId xmlns:a16="http://schemas.microsoft.com/office/drawing/2014/main" id="{95B92F8D-BA53-B5C6-BB5C-8C468F158603}"/>
              </a:ext>
            </a:extLst>
          </p:cNvPr>
          <p:cNvGrpSpPr/>
          <p:nvPr/>
        </p:nvGrpSpPr>
        <p:grpSpPr>
          <a:xfrm>
            <a:off x="1437500" y="833321"/>
            <a:ext cx="345150" cy="345150"/>
            <a:chOff x="5512088" y="3243975"/>
            <a:chExt cx="345150" cy="345150"/>
          </a:xfrm>
        </p:grpSpPr>
        <p:sp>
          <p:nvSpPr>
            <p:cNvPr id="22" name="Google Shape;1326;p48">
              <a:extLst>
                <a:ext uri="{FF2B5EF4-FFF2-40B4-BE49-F238E27FC236}">
                  <a16:creationId xmlns:a16="http://schemas.microsoft.com/office/drawing/2014/main" id="{9DB1B7E1-3790-1372-33D8-59062C27DEE1}"/>
                </a:ext>
              </a:extLst>
            </p:cNvPr>
            <p:cNvSpPr/>
            <p:nvPr/>
          </p:nvSpPr>
          <p:spPr>
            <a:xfrm>
              <a:off x="5755513" y="3243975"/>
              <a:ext cx="101725" cy="101125"/>
            </a:xfrm>
            <a:custGeom>
              <a:avLst/>
              <a:gdLst/>
              <a:ahLst/>
              <a:cxnLst/>
              <a:rect l="l" t="t" r="r" b="b"/>
              <a:pathLst>
                <a:path w="4069" h="4045" extrusionOk="0">
                  <a:moveTo>
                    <a:pt x="432" y="0"/>
                  </a:moveTo>
                  <a:cubicBezTo>
                    <a:pt x="233" y="0"/>
                    <a:pt x="45" y="152"/>
                    <a:pt x="23" y="362"/>
                  </a:cubicBezTo>
                  <a:cubicBezTo>
                    <a:pt x="0" y="606"/>
                    <a:pt x="186" y="816"/>
                    <a:pt x="421" y="816"/>
                  </a:cubicBezTo>
                  <a:lnTo>
                    <a:pt x="3260" y="816"/>
                  </a:lnTo>
                  <a:lnTo>
                    <a:pt x="3260" y="3636"/>
                  </a:lnTo>
                  <a:cubicBezTo>
                    <a:pt x="3260" y="3846"/>
                    <a:pt x="3412" y="4020"/>
                    <a:pt x="3611" y="4043"/>
                  </a:cubicBezTo>
                  <a:cubicBezTo>
                    <a:pt x="3626" y="4044"/>
                    <a:pt x="3641" y="4045"/>
                    <a:pt x="3655" y="4045"/>
                  </a:cubicBezTo>
                  <a:cubicBezTo>
                    <a:pt x="3882" y="4045"/>
                    <a:pt x="4068" y="3866"/>
                    <a:pt x="4068" y="3647"/>
                  </a:cubicBezTo>
                  <a:lnTo>
                    <a:pt x="4068" y="410"/>
                  </a:lnTo>
                  <a:cubicBezTo>
                    <a:pt x="4068" y="185"/>
                    <a:pt x="3880" y="0"/>
                    <a:pt x="3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" name="Google Shape;1327;p48">
              <a:extLst>
                <a:ext uri="{FF2B5EF4-FFF2-40B4-BE49-F238E27FC236}">
                  <a16:creationId xmlns:a16="http://schemas.microsoft.com/office/drawing/2014/main" id="{0C146969-FC97-0F4A-0871-B3531EE38860}"/>
                </a:ext>
              </a:extLst>
            </p:cNvPr>
            <p:cNvSpPr/>
            <p:nvPr/>
          </p:nvSpPr>
          <p:spPr>
            <a:xfrm>
              <a:off x="5512088" y="3488150"/>
              <a:ext cx="101700" cy="100975"/>
            </a:xfrm>
            <a:custGeom>
              <a:avLst/>
              <a:gdLst/>
              <a:ahLst/>
              <a:cxnLst/>
              <a:rect l="l" t="t" r="r" b="b"/>
              <a:pathLst>
                <a:path w="4068" h="4039" extrusionOk="0">
                  <a:moveTo>
                    <a:pt x="391" y="0"/>
                  </a:moveTo>
                  <a:cubicBezTo>
                    <a:pt x="180" y="0"/>
                    <a:pt x="0" y="185"/>
                    <a:pt x="0" y="402"/>
                  </a:cubicBezTo>
                  <a:lnTo>
                    <a:pt x="0" y="3640"/>
                  </a:lnTo>
                  <a:cubicBezTo>
                    <a:pt x="0" y="3861"/>
                    <a:pt x="174" y="4038"/>
                    <a:pt x="396" y="4038"/>
                  </a:cubicBezTo>
                  <a:lnTo>
                    <a:pt x="3636" y="4038"/>
                  </a:lnTo>
                  <a:cubicBezTo>
                    <a:pt x="3880" y="4038"/>
                    <a:pt x="4068" y="3839"/>
                    <a:pt x="4043" y="3592"/>
                  </a:cubicBezTo>
                  <a:cubicBezTo>
                    <a:pt x="4020" y="3382"/>
                    <a:pt x="3832" y="3230"/>
                    <a:pt x="3622" y="3230"/>
                  </a:cubicBezTo>
                  <a:lnTo>
                    <a:pt x="805" y="3230"/>
                  </a:lnTo>
                  <a:lnTo>
                    <a:pt x="805" y="414"/>
                  </a:lnTo>
                  <a:cubicBezTo>
                    <a:pt x="805" y="203"/>
                    <a:pt x="654" y="26"/>
                    <a:pt x="443" y="4"/>
                  </a:cubicBezTo>
                  <a:cubicBezTo>
                    <a:pt x="426" y="1"/>
                    <a:pt x="408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4" name="Google Shape;1328;p48">
              <a:extLst>
                <a:ext uri="{FF2B5EF4-FFF2-40B4-BE49-F238E27FC236}">
                  <a16:creationId xmlns:a16="http://schemas.microsoft.com/office/drawing/2014/main" id="{F1A53F4E-E830-9260-8AF0-F5A4D9A2DB3B}"/>
                </a:ext>
              </a:extLst>
            </p:cNvPr>
            <p:cNvSpPr/>
            <p:nvPr/>
          </p:nvSpPr>
          <p:spPr>
            <a:xfrm>
              <a:off x="5512088" y="3243975"/>
              <a:ext cx="101700" cy="101125"/>
            </a:xfrm>
            <a:custGeom>
              <a:avLst/>
              <a:gdLst/>
              <a:ahLst/>
              <a:cxnLst/>
              <a:rect l="l" t="t" r="r" b="b"/>
              <a:pathLst>
                <a:path w="4068" h="4045" extrusionOk="0">
                  <a:moveTo>
                    <a:pt x="396" y="0"/>
                  </a:moveTo>
                  <a:cubicBezTo>
                    <a:pt x="174" y="0"/>
                    <a:pt x="0" y="185"/>
                    <a:pt x="0" y="410"/>
                  </a:cubicBezTo>
                  <a:lnTo>
                    <a:pt x="0" y="3647"/>
                  </a:lnTo>
                  <a:cubicBezTo>
                    <a:pt x="0" y="3866"/>
                    <a:pt x="186" y="4045"/>
                    <a:pt x="401" y="4045"/>
                  </a:cubicBezTo>
                  <a:cubicBezTo>
                    <a:pt x="415" y="4045"/>
                    <a:pt x="429" y="4044"/>
                    <a:pt x="443" y="4043"/>
                  </a:cubicBezTo>
                  <a:cubicBezTo>
                    <a:pt x="654" y="4020"/>
                    <a:pt x="805" y="3846"/>
                    <a:pt x="805" y="3636"/>
                  </a:cubicBezTo>
                  <a:lnTo>
                    <a:pt x="805" y="816"/>
                  </a:lnTo>
                  <a:lnTo>
                    <a:pt x="3622" y="816"/>
                  </a:lnTo>
                  <a:cubicBezTo>
                    <a:pt x="3832" y="816"/>
                    <a:pt x="4020" y="665"/>
                    <a:pt x="4043" y="455"/>
                  </a:cubicBezTo>
                  <a:cubicBezTo>
                    <a:pt x="4068" y="211"/>
                    <a:pt x="3880" y="0"/>
                    <a:pt x="3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" name="Google Shape;1329;p48">
              <a:extLst>
                <a:ext uri="{FF2B5EF4-FFF2-40B4-BE49-F238E27FC236}">
                  <a16:creationId xmlns:a16="http://schemas.microsoft.com/office/drawing/2014/main" id="{7AA1573B-5062-16AD-38E4-39E4EB0BF7DC}"/>
                </a:ext>
              </a:extLst>
            </p:cNvPr>
            <p:cNvSpPr/>
            <p:nvPr/>
          </p:nvSpPr>
          <p:spPr>
            <a:xfrm>
              <a:off x="5755513" y="3488150"/>
              <a:ext cx="101725" cy="100975"/>
            </a:xfrm>
            <a:custGeom>
              <a:avLst/>
              <a:gdLst/>
              <a:ahLst/>
              <a:cxnLst/>
              <a:rect l="l" t="t" r="r" b="b"/>
              <a:pathLst>
                <a:path w="4069" h="4039" extrusionOk="0">
                  <a:moveTo>
                    <a:pt x="3666" y="0"/>
                  </a:moveTo>
                  <a:cubicBezTo>
                    <a:pt x="3648" y="0"/>
                    <a:pt x="3629" y="1"/>
                    <a:pt x="3611" y="4"/>
                  </a:cubicBezTo>
                  <a:cubicBezTo>
                    <a:pt x="3412" y="26"/>
                    <a:pt x="3260" y="203"/>
                    <a:pt x="3260" y="414"/>
                  </a:cubicBezTo>
                  <a:lnTo>
                    <a:pt x="3260" y="3230"/>
                  </a:lnTo>
                  <a:lnTo>
                    <a:pt x="432" y="3230"/>
                  </a:lnTo>
                  <a:cubicBezTo>
                    <a:pt x="233" y="3230"/>
                    <a:pt x="45" y="3382"/>
                    <a:pt x="23" y="3592"/>
                  </a:cubicBezTo>
                  <a:cubicBezTo>
                    <a:pt x="0" y="3839"/>
                    <a:pt x="186" y="4038"/>
                    <a:pt x="421" y="4038"/>
                  </a:cubicBezTo>
                  <a:lnTo>
                    <a:pt x="3659" y="4038"/>
                  </a:lnTo>
                  <a:cubicBezTo>
                    <a:pt x="3880" y="4038"/>
                    <a:pt x="4068" y="3861"/>
                    <a:pt x="4068" y="3640"/>
                  </a:cubicBezTo>
                  <a:lnTo>
                    <a:pt x="4068" y="402"/>
                  </a:lnTo>
                  <a:cubicBezTo>
                    <a:pt x="4068" y="185"/>
                    <a:pt x="3888" y="0"/>
                    <a:pt x="3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Google Shape;1330;p48">
              <a:extLst>
                <a:ext uri="{FF2B5EF4-FFF2-40B4-BE49-F238E27FC236}">
                  <a16:creationId xmlns:a16="http://schemas.microsoft.com/office/drawing/2014/main" id="{45408A32-8671-3437-348A-3838B1C00E8C}"/>
                </a:ext>
              </a:extLst>
            </p:cNvPr>
            <p:cNvSpPr/>
            <p:nvPr/>
          </p:nvSpPr>
          <p:spPr>
            <a:xfrm>
              <a:off x="5611413" y="3312175"/>
              <a:ext cx="144125" cy="107925"/>
            </a:xfrm>
            <a:custGeom>
              <a:avLst/>
              <a:gdLst/>
              <a:ahLst/>
              <a:cxnLst/>
              <a:rect l="l" t="t" r="r" b="b"/>
              <a:pathLst>
                <a:path w="5765" h="4317" extrusionOk="0">
                  <a:moveTo>
                    <a:pt x="2927" y="1"/>
                  </a:moveTo>
                  <a:cubicBezTo>
                    <a:pt x="1307" y="1"/>
                    <a:pt x="0" y="1370"/>
                    <a:pt x="106" y="3012"/>
                  </a:cubicBezTo>
                  <a:cubicBezTo>
                    <a:pt x="106" y="3023"/>
                    <a:pt x="106" y="3034"/>
                    <a:pt x="117" y="3045"/>
                  </a:cubicBezTo>
                  <a:cubicBezTo>
                    <a:pt x="242" y="3178"/>
                    <a:pt x="377" y="3233"/>
                    <a:pt x="499" y="3233"/>
                  </a:cubicBezTo>
                  <a:cubicBezTo>
                    <a:pt x="721" y="3233"/>
                    <a:pt x="900" y="3054"/>
                    <a:pt x="900" y="2835"/>
                  </a:cubicBezTo>
                  <a:cubicBezTo>
                    <a:pt x="900" y="1718"/>
                    <a:pt x="1810" y="808"/>
                    <a:pt x="2928" y="808"/>
                  </a:cubicBezTo>
                  <a:cubicBezTo>
                    <a:pt x="3552" y="808"/>
                    <a:pt x="4242" y="1092"/>
                    <a:pt x="4875" y="1783"/>
                  </a:cubicBezTo>
                  <a:cubicBezTo>
                    <a:pt x="4923" y="1842"/>
                    <a:pt x="4945" y="1912"/>
                    <a:pt x="4945" y="1982"/>
                  </a:cubicBezTo>
                  <a:lnTo>
                    <a:pt x="4945" y="4075"/>
                  </a:lnTo>
                  <a:cubicBezTo>
                    <a:pt x="4945" y="4097"/>
                    <a:pt x="4956" y="4109"/>
                    <a:pt x="4968" y="4120"/>
                  </a:cubicBezTo>
                  <a:cubicBezTo>
                    <a:pt x="5094" y="4259"/>
                    <a:pt x="5232" y="4316"/>
                    <a:pt x="5357" y="4316"/>
                  </a:cubicBezTo>
                  <a:cubicBezTo>
                    <a:pt x="5581" y="4316"/>
                    <a:pt x="5764" y="4134"/>
                    <a:pt x="5764" y="3910"/>
                  </a:cubicBezTo>
                  <a:lnTo>
                    <a:pt x="5764" y="1643"/>
                  </a:lnTo>
                  <a:cubicBezTo>
                    <a:pt x="5764" y="1539"/>
                    <a:pt x="5717" y="1444"/>
                    <a:pt x="5647" y="1362"/>
                  </a:cubicBezTo>
                  <a:cubicBezTo>
                    <a:pt x="4763" y="397"/>
                    <a:pt x="3800" y="1"/>
                    <a:pt x="2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Google Shape;1331;p48">
              <a:extLst>
                <a:ext uri="{FF2B5EF4-FFF2-40B4-BE49-F238E27FC236}">
                  <a16:creationId xmlns:a16="http://schemas.microsoft.com/office/drawing/2014/main" id="{75F085EF-54FD-F88C-C85B-FCB8DA9A25C2}"/>
                </a:ext>
              </a:extLst>
            </p:cNvPr>
            <p:cNvSpPr/>
            <p:nvPr/>
          </p:nvSpPr>
          <p:spPr>
            <a:xfrm>
              <a:off x="5613763" y="3413225"/>
              <a:ext cx="144100" cy="107950"/>
            </a:xfrm>
            <a:custGeom>
              <a:avLst/>
              <a:gdLst/>
              <a:ahLst/>
              <a:cxnLst/>
              <a:rect l="l" t="t" r="r" b="b"/>
              <a:pathLst>
                <a:path w="5764" h="4318" extrusionOk="0">
                  <a:moveTo>
                    <a:pt x="409" y="1"/>
                  </a:moveTo>
                  <a:cubicBezTo>
                    <a:pt x="286" y="1"/>
                    <a:pt x="149" y="58"/>
                    <a:pt x="23" y="196"/>
                  </a:cubicBezTo>
                  <a:cubicBezTo>
                    <a:pt x="12" y="207"/>
                    <a:pt x="1" y="218"/>
                    <a:pt x="1" y="232"/>
                  </a:cubicBezTo>
                  <a:lnTo>
                    <a:pt x="1" y="2673"/>
                  </a:lnTo>
                  <a:cubicBezTo>
                    <a:pt x="1" y="2768"/>
                    <a:pt x="34" y="2872"/>
                    <a:pt x="105" y="2953"/>
                  </a:cubicBezTo>
                  <a:cubicBezTo>
                    <a:pt x="988" y="3920"/>
                    <a:pt x="1954" y="4317"/>
                    <a:pt x="2829" y="4317"/>
                  </a:cubicBezTo>
                  <a:cubicBezTo>
                    <a:pt x="4453" y="4317"/>
                    <a:pt x="5764" y="2948"/>
                    <a:pt x="5656" y="1307"/>
                  </a:cubicBezTo>
                  <a:cubicBezTo>
                    <a:pt x="5656" y="1295"/>
                    <a:pt x="5645" y="1270"/>
                    <a:pt x="5645" y="1259"/>
                  </a:cubicBezTo>
                  <a:cubicBezTo>
                    <a:pt x="5519" y="1133"/>
                    <a:pt x="5384" y="1080"/>
                    <a:pt x="5262" y="1080"/>
                  </a:cubicBezTo>
                  <a:cubicBezTo>
                    <a:pt x="5034" y="1080"/>
                    <a:pt x="4851" y="1261"/>
                    <a:pt x="4851" y="1481"/>
                  </a:cubicBezTo>
                  <a:cubicBezTo>
                    <a:pt x="4851" y="2598"/>
                    <a:pt x="3948" y="3504"/>
                    <a:pt x="2833" y="3504"/>
                  </a:cubicBezTo>
                  <a:cubicBezTo>
                    <a:pt x="2210" y="3504"/>
                    <a:pt x="1521" y="3221"/>
                    <a:pt x="887" y="2533"/>
                  </a:cubicBezTo>
                  <a:cubicBezTo>
                    <a:pt x="842" y="2476"/>
                    <a:pt x="806" y="2406"/>
                    <a:pt x="806" y="2336"/>
                  </a:cubicBezTo>
                  <a:lnTo>
                    <a:pt x="806" y="406"/>
                  </a:lnTo>
                  <a:cubicBezTo>
                    <a:pt x="806" y="182"/>
                    <a:pt x="629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Google Shape;1332;p48">
              <a:extLst>
                <a:ext uri="{FF2B5EF4-FFF2-40B4-BE49-F238E27FC236}">
                  <a16:creationId xmlns:a16="http://schemas.microsoft.com/office/drawing/2014/main" id="{0645B54E-90BA-F920-A952-CD405786B076}"/>
                </a:ext>
              </a:extLst>
            </p:cNvPr>
            <p:cNvSpPr/>
            <p:nvPr/>
          </p:nvSpPr>
          <p:spPr>
            <a:xfrm>
              <a:off x="5673963" y="3379475"/>
              <a:ext cx="40900" cy="101225"/>
            </a:xfrm>
            <a:custGeom>
              <a:avLst/>
              <a:gdLst/>
              <a:ahLst/>
              <a:cxnLst/>
              <a:rect l="l" t="t" r="r" b="b"/>
              <a:pathLst>
                <a:path w="1636" h="4049" extrusionOk="0">
                  <a:moveTo>
                    <a:pt x="1235" y="1"/>
                  </a:moveTo>
                  <a:cubicBezTo>
                    <a:pt x="1018" y="1"/>
                    <a:pt x="830" y="179"/>
                    <a:pt x="830" y="412"/>
                  </a:cubicBezTo>
                  <a:lnTo>
                    <a:pt x="830" y="2831"/>
                  </a:lnTo>
                  <a:cubicBezTo>
                    <a:pt x="830" y="3055"/>
                    <a:pt x="653" y="3240"/>
                    <a:pt x="432" y="3240"/>
                  </a:cubicBezTo>
                  <a:cubicBezTo>
                    <a:pt x="426" y="3240"/>
                    <a:pt x="419" y="3240"/>
                    <a:pt x="413" y="3240"/>
                  </a:cubicBezTo>
                  <a:cubicBezTo>
                    <a:pt x="178" y="3240"/>
                    <a:pt x="0" y="3446"/>
                    <a:pt x="22" y="3686"/>
                  </a:cubicBezTo>
                  <a:cubicBezTo>
                    <a:pt x="47" y="3897"/>
                    <a:pt x="247" y="4048"/>
                    <a:pt x="443" y="4048"/>
                  </a:cubicBezTo>
                  <a:cubicBezTo>
                    <a:pt x="1111" y="4037"/>
                    <a:pt x="1635" y="3498"/>
                    <a:pt x="1635" y="2831"/>
                  </a:cubicBezTo>
                  <a:lnTo>
                    <a:pt x="1635" y="412"/>
                  </a:lnTo>
                  <a:cubicBezTo>
                    <a:pt x="1635" y="213"/>
                    <a:pt x="1484" y="25"/>
                    <a:pt x="1273" y="3"/>
                  </a:cubicBezTo>
                  <a:cubicBezTo>
                    <a:pt x="1261" y="2"/>
                    <a:pt x="124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Google Shape;1333;p48">
              <a:extLst>
                <a:ext uri="{FF2B5EF4-FFF2-40B4-BE49-F238E27FC236}">
                  <a16:creationId xmlns:a16="http://schemas.microsoft.com/office/drawing/2014/main" id="{0CD294F9-9AAF-4B3A-C515-D899DB60703A}"/>
                </a:ext>
              </a:extLst>
            </p:cNvPr>
            <p:cNvSpPr/>
            <p:nvPr/>
          </p:nvSpPr>
          <p:spPr>
            <a:xfrm>
              <a:off x="5654388" y="3352650"/>
              <a:ext cx="40900" cy="100950"/>
            </a:xfrm>
            <a:custGeom>
              <a:avLst/>
              <a:gdLst/>
              <a:ahLst/>
              <a:cxnLst/>
              <a:rect l="l" t="t" r="r" b="b"/>
              <a:pathLst>
                <a:path w="1636" h="4038" extrusionOk="0">
                  <a:moveTo>
                    <a:pt x="1202" y="1"/>
                  </a:moveTo>
                  <a:cubicBezTo>
                    <a:pt x="1195" y="1"/>
                    <a:pt x="1188" y="1"/>
                    <a:pt x="1181" y="1"/>
                  </a:cubicBezTo>
                  <a:cubicBezTo>
                    <a:pt x="525" y="13"/>
                    <a:pt x="0" y="551"/>
                    <a:pt x="0" y="1216"/>
                  </a:cubicBezTo>
                  <a:lnTo>
                    <a:pt x="0" y="3623"/>
                  </a:lnTo>
                  <a:cubicBezTo>
                    <a:pt x="0" y="3833"/>
                    <a:pt x="152" y="4021"/>
                    <a:pt x="351" y="4033"/>
                  </a:cubicBezTo>
                  <a:cubicBezTo>
                    <a:pt x="371" y="4036"/>
                    <a:pt x="391" y="4037"/>
                    <a:pt x="411" y="4037"/>
                  </a:cubicBezTo>
                  <a:cubicBezTo>
                    <a:pt x="629" y="4037"/>
                    <a:pt x="805" y="3861"/>
                    <a:pt x="805" y="3637"/>
                  </a:cubicBezTo>
                  <a:lnTo>
                    <a:pt x="805" y="1216"/>
                  </a:lnTo>
                  <a:cubicBezTo>
                    <a:pt x="805" y="994"/>
                    <a:pt x="982" y="807"/>
                    <a:pt x="1204" y="807"/>
                  </a:cubicBezTo>
                  <a:cubicBezTo>
                    <a:pt x="1436" y="807"/>
                    <a:pt x="1636" y="607"/>
                    <a:pt x="1613" y="363"/>
                  </a:cubicBezTo>
                  <a:cubicBezTo>
                    <a:pt x="1591" y="160"/>
                    <a:pt x="1404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" name="Google Shape;1334;p48">
              <a:extLst>
                <a:ext uri="{FF2B5EF4-FFF2-40B4-BE49-F238E27FC236}">
                  <a16:creationId xmlns:a16="http://schemas.microsoft.com/office/drawing/2014/main" id="{F7F9001F-1595-BCAC-31D5-A538258B936D}"/>
                </a:ext>
              </a:extLst>
            </p:cNvPr>
            <p:cNvSpPr/>
            <p:nvPr/>
          </p:nvSpPr>
          <p:spPr>
            <a:xfrm>
              <a:off x="5673938" y="3287450"/>
              <a:ext cx="121925" cy="274175"/>
            </a:xfrm>
            <a:custGeom>
              <a:avLst/>
              <a:gdLst/>
              <a:ahLst/>
              <a:cxnLst/>
              <a:rect l="l" t="t" r="r" b="b"/>
              <a:pathLst>
                <a:path w="4877" h="10967" extrusionOk="0">
                  <a:moveTo>
                    <a:pt x="2586" y="0"/>
                  </a:moveTo>
                  <a:cubicBezTo>
                    <a:pt x="2453" y="0"/>
                    <a:pt x="2322" y="68"/>
                    <a:pt x="2245" y="188"/>
                  </a:cubicBezTo>
                  <a:cubicBezTo>
                    <a:pt x="2116" y="376"/>
                    <a:pt x="2175" y="620"/>
                    <a:pt x="2363" y="738"/>
                  </a:cubicBezTo>
                  <a:cubicBezTo>
                    <a:pt x="3426" y="1417"/>
                    <a:pt x="4069" y="2562"/>
                    <a:pt x="4069" y="3824"/>
                  </a:cubicBezTo>
                  <a:lnTo>
                    <a:pt x="4069" y="6512"/>
                  </a:lnTo>
                  <a:cubicBezTo>
                    <a:pt x="4069" y="8523"/>
                    <a:pt x="2433" y="10147"/>
                    <a:pt x="433" y="10158"/>
                  </a:cubicBezTo>
                  <a:cubicBezTo>
                    <a:pt x="222" y="10158"/>
                    <a:pt x="48" y="10299"/>
                    <a:pt x="23" y="10509"/>
                  </a:cubicBezTo>
                  <a:cubicBezTo>
                    <a:pt x="1" y="10756"/>
                    <a:pt x="189" y="10966"/>
                    <a:pt x="422" y="10966"/>
                  </a:cubicBezTo>
                  <a:cubicBezTo>
                    <a:pt x="2876" y="10966"/>
                    <a:pt x="4876" y="8966"/>
                    <a:pt x="4876" y="6512"/>
                  </a:cubicBezTo>
                  <a:lnTo>
                    <a:pt x="4876" y="3824"/>
                  </a:lnTo>
                  <a:cubicBezTo>
                    <a:pt x="4876" y="2292"/>
                    <a:pt x="4105" y="879"/>
                    <a:pt x="2795" y="59"/>
                  </a:cubicBezTo>
                  <a:cubicBezTo>
                    <a:pt x="2730" y="19"/>
                    <a:pt x="2658" y="0"/>
                    <a:pt x="2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Google Shape;1335;p48">
              <a:extLst>
                <a:ext uri="{FF2B5EF4-FFF2-40B4-BE49-F238E27FC236}">
                  <a16:creationId xmlns:a16="http://schemas.microsoft.com/office/drawing/2014/main" id="{A50A3039-FF43-A16D-17C0-7813DF4DF5F5}"/>
                </a:ext>
              </a:extLst>
            </p:cNvPr>
            <p:cNvSpPr/>
            <p:nvPr/>
          </p:nvSpPr>
          <p:spPr>
            <a:xfrm>
              <a:off x="5573438" y="3271750"/>
              <a:ext cx="121850" cy="274075"/>
            </a:xfrm>
            <a:custGeom>
              <a:avLst/>
              <a:gdLst/>
              <a:ahLst/>
              <a:cxnLst/>
              <a:rect l="l" t="t" r="r" b="b"/>
              <a:pathLst>
                <a:path w="4874" h="10963" extrusionOk="0">
                  <a:moveTo>
                    <a:pt x="4442" y="0"/>
                  </a:moveTo>
                  <a:cubicBezTo>
                    <a:pt x="1987" y="0"/>
                    <a:pt x="1" y="1986"/>
                    <a:pt x="1" y="4452"/>
                  </a:cubicBezTo>
                  <a:lnTo>
                    <a:pt x="1" y="7140"/>
                  </a:lnTo>
                  <a:cubicBezTo>
                    <a:pt x="1" y="8671"/>
                    <a:pt x="772" y="10074"/>
                    <a:pt x="2057" y="10893"/>
                  </a:cubicBezTo>
                  <a:cubicBezTo>
                    <a:pt x="2132" y="10940"/>
                    <a:pt x="2213" y="10962"/>
                    <a:pt x="2292" y="10962"/>
                  </a:cubicBezTo>
                  <a:cubicBezTo>
                    <a:pt x="2413" y="10962"/>
                    <a:pt x="2529" y="10910"/>
                    <a:pt x="2607" y="10812"/>
                  </a:cubicBezTo>
                  <a:cubicBezTo>
                    <a:pt x="2758" y="10624"/>
                    <a:pt x="2711" y="10343"/>
                    <a:pt x="2500" y="10214"/>
                  </a:cubicBezTo>
                  <a:cubicBezTo>
                    <a:pt x="1437" y="9549"/>
                    <a:pt x="806" y="8391"/>
                    <a:pt x="806" y="7140"/>
                  </a:cubicBezTo>
                  <a:lnTo>
                    <a:pt x="806" y="4452"/>
                  </a:lnTo>
                  <a:cubicBezTo>
                    <a:pt x="806" y="2441"/>
                    <a:pt x="2430" y="805"/>
                    <a:pt x="4442" y="805"/>
                  </a:cubicBezTo>
                  <a:cubicBezTo>
                    <a:pt x="4641" y="805"/>
                    <a:pt x="4829" y="654"/>
                    <a:pt x="4851" y="455"/>
                  </a:cubicBezTo>
                  <a:cubicBezTo>
                    <a:pt x="4874" y="210"/>
                    <a:pt x="4688" y="0"/>
                    <a:pt x="4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Google Shape;1336;p48">
              <a:extLst>
                <a:ext uri="{FF2B5EF4-FFF2-40B4-BE49-F238E27FC236}">
                  <a16:creationId xmlns:a16="http://schemas.microsoft.com/office/drawing/2014/main" id="{69FE3758-0C31-BB30-D356-7E2D3C295426}"/>
                </a:ext>
              </a:extLst>
            </p:cNvPr>
            <p:cNvSpPr/>
            <p:nvPr/>
          </p:nvSpPr>
          <p:spPr>
            <a:xfrm>
              <a:off x="5552688" y="3284575"/>
              <a:ext cx="20150" cy="20150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399" y="0"/>
                  </a:moveTo>
                  <a:cubicBezTo>
                    <a:pt x="174" y="0"/>
                    <a:pt x="0" y="174"/>
                    <a:pt x="0" y="399"/>
                  </a:cubicBezTo>
                  <a:cubicBezTo>
                    <a:pt x="0" y="620"/>
                    <a:pt x="174" y="806"/>
                    <a:pt x="399" y="806"/>
                  </a:cubicBezTo>
                  <a:cubicBezTo>
                    <a:pt x="620" y="806"/>
                    <a:pt x="806" y="620"/>
                    <a:pt x="806" y="399"/>
                  </a:cubicBezTo>
                  <a:cubicBezTo>
                    <a:pt x="806" y="174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Google Shape;1337;p48">
              <a:extLst>
                <a:ext uri="{FF2B5EF4-FFF2-40B4-BE49-F238E27FC236}">
                  <a16:creationId xmlns:a16="http://schemas.microsoft.com/office/drawing/2014/main" id="{30E891C2-8CB1-0C71-7774-4288901ED191}"/>
                </a:ext>
              </a:extLst>
            </p:cNvPr>
            <p:cNvSpPr/>
            <p:nvPr/>
          </p:nvSpPr>
          <p:spPr>
            <a:xfrm>
              <a:off x="5796388" y="3284575"/>
              <a:ext cx="20525" cy="20150"/>
            </a:xfrm>
            <a:custGeom>
              <a:avLst/>
              <a:gdLst/>
              <a:ahLst/>
              <a:cxnLst/>
              <a:rect l="l" t="t" r="r" b="b"/>
              <a:pathLst>
                <a:path w="821" h="806" extrusionOk="0">
                  <a:moveTo>
                    <a:pt x="410" y="0"/>
                  </a:moveTo>
                  <a:cubicBezTo>
                    <a:pt x="189" y="0"/>
                    <a:pt x="1" y="174"/>
                    <a:pt x="1" y="399"/>
                  </a:cubicBezTo>
                  <a:cubicBezTo>
                    <a:pt x="1" y="620"/>
                    <a:pt x="189" y="806"/>
                    <a:pt x="410" y="806"/>
                  </a:cubicBezTo>
                  <a:cubicBezTo>
                    <a:pt x="632" y="806"/>
                    <a:pt x="820" y="620"/>
                    <a:pt x="820" y="399"/>
                  </a:cubicBezTo>
                  <a:cubicBezTo>
                    <a:pt x="820" y="174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Google Shape;1338;p48">
              <a:extLst>
                <a:ext uri="{FF2B5EF4-FFF2-40B4-BE49-F238E27FC236}">
                  <a16:creationId xmlns:a16="http://schemas.microsoft.com/office/drawing/2014/main" id="{99801537-5D4D-661C-C398-B725AAC935A8}"/>
                </a:ext>
              </a:extLst>
            </p:cNvPr>
            <p:cNvSpPr/>
            <p:nvPr/>
          </p:nvSpPr>
          <p:spPr>
            <a:xfrm>
              <a:off x="5552688" y="3528575"/>
              <a:ext cx="20150" cy="20225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399" y="0"/>
                  </a:moveTo>
                  <a:cubicBezTo>
                    <a:pt x="174" y="0"/>
                    <a:pt x="0" y="177"/>
                    <a:pt x="0" y="398"/>
                  </a:cubicBezTo>
                  <a:cubicBezTo>
                    <a:pt x="0" y="620"/>
                    <a:pt x="174" y="808"/>
                    <a:pt x="399" y="808"/>
                  </a:cubicBezTo>
                  <a:cubicBezTo>
                    <a:pt x="620" y="808"/>
                    <a:pt x="806" y="620"/>
                    <a:pt x="806" y="398"/>
                  </a:cubicBezTo>
                  <a:cubicBezTo>
                    <a:pt x="806" y="177"/>
                    <a:pt x="620" y="0"/>
                    <a:pt x="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" name="Google Shape;1339;p48">
              <a:extLst>
                <a:ext uri="{FF2B5EF4-FFF2-40B4-BE49-F238E27FC236}">
                  <a16:creationId xmlns:a16="http://schemas.microsoft.com/office/drawing/2014/main" id="{79651F84-7AE4-F805-A1BB-361E2AB3BF82}"/>
                </a:ext>
              </a:extLst>
            </p:cNvPr>
            <p:cNvSpPr/>
            <p:nvPr/>
          </p:nvSpPr>
          <p:spPr>
            <a:xfrm>
              <a:off x="5796388" y="3528575"/>
              <a:ext cx="20525" cy="20225"/>
            </a:xfrm>
            <a:custGeom>
              <a:avLst/>
              <a:gdLst/>
              <a:ahLst/>
              <a:cxnLst/>
              <a:rect l="l" t="t" r="r" b="b"/>
              <a:pathLst>
                <a:path w="821" h="809" extrusionOk="0">
                  <a:moveTo>
                    <a:pt x="410" y="0"/>
                  </a:moveTo>
                  <a:cubicBezTo>
                    <a:pt x="189" y="0"/>
                    <a:pt x="1" y="177"/>
                    <a:pt x="1" y="398"/>
                  </a:cubicBezTo>
                  <a:cubicBezTo>
                    <a:pt x="1" y="620"/>
                    <a:pt x="189" y="808"/>
                    <a:pt x="410" y="808"/>
                  </a:cubicBezTo>
                  <a:cubicBezTo>
                    <a:pt x="632" y="808"/>
                    <a:pt x="820" y="620"/>
                    <a:pt x="820" y="398"/>
                  </a:cubicBezTo>
                  <a:cubicBezTo>
                    <a:pt x="820" y="177"/>
                    <a:pt x="632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7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8A2020A-3B61-439D-AD0B-09F135F3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FAB57A5B-7663-1A71-9A7C-D5C7C76770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/>
              <a:t>“The Wandering Agent”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924248F-772C-14EA-6DFB-16824D633789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721466" y="1501349"/>
            <a:ext cx="509812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 ask Copilot to extend a feature.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produces something brilliant…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next week, it forgets everything and writes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something totally different.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Moral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600" b="1" dirty="0"/>
              <a:t>Even the best agent can’t read your mind!</a:t>
            </a:r>
            <a:br>
              <a:rPr lang="en-US" sz="1600" b="1" dirty="0"/>
            </a:br>
            <a:r>
              <a:rPr lang="en-US" sz="1600" b="1" dirty="0"/>
              <a:t>it needs structured context.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artoon of a robot walking on a skateboard&#10;&#10;AI-generated content may be incorrect.">
            <a:extLst>
              <a:ext uri="{FF2B5EF4-FFF2-40B4-BE49-F238E27FC236}">
                <a16:creationId xmlns:a16="http://schemas.microsoft.com/office/drawing/2014/main" id="{2D2094BF-A9FB-8664-B9DC-346EF2D5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8" y="1136819"/>
            <a:ext cx="2419037" cy="36285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689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D0C8130A-9144-AC3A-91B8-C8C49EED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A70781AF-E29B-BE64-D875-614A5C34F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The Problem Has Evolved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6F805A6-75EF-DC42-86FB-12C78AC1378F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20000" y="1027715"/>
            <a:ext cx="776783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The Old Problem </a:t>
            </a:r>
            <a:r>
              <a:rPr lang="en-US" sz="1600" dirty="0"/>
              <a:t>(Less Relevant Today):</a:t>
            </a:r>
            <a:br>
              <a:rPr lang="en-US" sz="1600" dirty="0"/>
            </a:br>
            <a:r>
              <a:rPr lang="en-US" sz="1600" dirty="0"/>
              <a:t>Wrong assumptions, inconsistent solutions, "drifting."</a:t>
            </a:r>
            <a:br>
              <a:rPr lang="en-US" sz="1600" dirty="0"/>
            </a:br>
            <a:endParaRPr 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/>
              <a:t>Agents are better ! they can reason, infer, and remember </a:t>
            </a:r>
            <a:r>
              <a:rPr lang="en-US" sz="1600" i="1" dirty="0"/>
              <a:t>within a session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But across time, people, or </a:t>
            </a:r>
            <a:r>
              <a:rPr lang="en-US" sz="1600" dirty="0" err="1"/>
              <a:t>worktrees</a:t>
            </a:r>
            <a:r>
              <a:rPr lang="en-US" sz="1600" dirty="0"/>
              <a:t>? Still fragile.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dirty="0">
                <a:solidFill>
                  <a:schemeClr val="bg1">
                    <a:lumMod val="40000"/>
                    <a:lumOff val="60000"/>
                  </a:schemeClr>
                </a:solidFill>
              </a:rPr>
              <a:t>The New Problem</a:t>
            </a:r>
            <a:r>
              <a:rPr lang="en-US" sz="1600" b="1" dirty="0"/>
              <a:t> (The Focus)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b="1" dirty="0"/>
              <a:t>Context Pollution: </a:t>
            </a:r>
            <a:r>
              <a:rPr lang="en-US" sz="1600" dirty="0"/>
              <a:t>The agent's built-in memory or long-running chat sessions become a tangled mess of old, irrelevant, or conflicting information.</a:t>
            </a:r>
            <a:br>
              <a:rPr lang="en-US" sz="1600" dirty="0"/>
            </a:br>
            <a:endParaRPr lang="en-US" sz="1600" dirty="0"/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600" b="1" dirty="0"/>
              <a:t>Scalability: </a:t>
            </a:r>
            <a:r>
              <a:rPr lang="en-US" sz="1600" dirty="0"/>
              <a:t>Consistency breaks down across sessions, contributors, and complex, evolving projects.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4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795A573D-357A-452D-FB5E-53D63940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7429DD24-9B1D-B966-AADA-4788B6774E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Why Structure Still Matters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CBC949B-C362-1137-1F0B-02A191AA1AE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720000" y="2020819"/>
            <a:ext cx="458491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Structured : </a:t>
            </a:r>
            <a:r>
              <a:rPr lang="en-US" sz="1600" dirty="0"/>
              <a:t>Outline goals and dependencies clearly.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Contextual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Supply just enough relevant info.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Ordered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 before generating.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Workflow-based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Think “how would I design this if my agent were my intern?”</a:t>
            </a:r>
          </a:p>
        </p:txBody>
      </p:sp>
      <p:pic>
        <p:nvPicPr>
          <p:cNvPr id="4" name="Picture 3" descr="A robot walking on a road&#10;&#10;AI-generated content may be incorrect.">
            <a:extLst>
              <a:ext uri="{FF2B5EF4-FFF2-40B4-BE49-F238E27FC236}">
                <a16:creationId xmlns:a16="http://schemas.microsoft.com/office/drawing/2014/main" id="{5F9F5C9F-7315-A84C-05CB-F183A92D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520" y="445025"/>
            <a:ext cx="2631518" cy="39472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77C74C-7B5B-AB40-F69F-DC3502DFA17E}"/>
              </a:ext>
            </a:extLst>
          </p:cNvPr>
          <p:cNvSpPr txBox="1"/>
          <p:nvPr/>
        </p:nvSpPr>
        <p:spPr>
          <a:xfrm>
            <a:off x="628651" y="897702"/>
            <a:ext cx="51630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Smarter agents ≠ structured workflows disappear.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fact, the more capable they get, the </a:t>
            </a:r>
            <a:r>
              <a:rPr lang="en-US" i="1" dirty="0">
                <a:solidFill>
                  <a:schemeClr val="tx1"/>
                </a:solidFill>
              </a:rPr>
              <a:t>more intentional</a:t>
            </a:r>
            <a:r>
              <a:rPr lang="en-US" dirty="0">
                <a:solidFill>
                  <a:schemeClr val="tx1"/>
                </a:solidFill>
              </a:rPr>
              <a:t> you must be.</a:t>
            </a:r>
          </a:p>
        </p:txBody>
      </p:sp>
    </p:spTree>
    <p:extLst>
      <p:ext uri="{BB962C8B-B14F-4D97-AF65-F5344CB8AC3E}">
        <p14:creationId xmlns:p14="http://schemas.microsoft.com/office/powerpoint/2010/main" val="204910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Context Management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43EA057-87CC-4EBD-0760-1611D2A11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99" y="1592778"/>
            <a:ext cx="773105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 sz="1400" dirty="0"/>
              <a:t>The concept of a “</a:t>
            </a:r>
            <a:r>
              <a:rPr lang="en-US" sz="1400" dirty="0" err="1"/>
              <a:t>MemoryBank</a:t>
            </a:r>
            <a:r>
              <a:rPr lang="en-US" sz="1400" dirty="0"/>
              <a:t>” is still crucial. but it’s evolved.</a:t>
            </a:r>
          </a:p>
          <a:p>
            <a:endParaRPr lang="en-US" sz="1400" b="1" dirty="0"/>
          </a:p>
          <a:p>
            <a:r>
              <a:rPr lang="en-US" sz="1400" b="1" dirty="0"/>
              <a:t>What it is:</a:t>
            </a:r>
          </a:p>
          <a:p>
            <a:r>
              <a:rPr lang="en-US" sz="1400" dirty="0"/>
              <a:t>Structured Markdown/text files capturing architecture, decisions, and key requirements.</a:t>
            </a:r>
          </a:p>
          <a:p>
            <a:endParaRPr lang="en-US" sz="1400" b="1" dirty="0"/>
          </a:p>
          <a:p>
            <a:r>
              <a:rPr lang="en-US" sz="1400" b="1" dirty="0"/>
              <a:t>The problem with </a:t>
            </a:r>
            <a:r>
              <a:rPr lang="en-US" sz="1400" b="1" dirty="0" err="1"/>
              <a:t>MemoryBank</a:t>
            </a:r>
            <a:r>
              <a:rPr lang="en-US" sz="1400" b="1" dirty="0"/>
              <a:t>:</a:t>
            </a:r>
          </a:p>
          <a:p>
            <a:r>
              <a:rPr lang="en-US" sz="1400" dirty="0"/>
              <a:t>Bloated context that pollutes your prompts, too much noise, not enough signal.</a:t>
            </a:r>
          </a:p>
          <a:p>
            <a:endParaRPr lang="en-US" sz="1400" b="1" dirty="0"/>
          </a:p>
          <a:p>
            <a:r>
              <a:rPr lang="en-US" sz="1400" b="1" dirty="0"/>
              <a:t>The solution: Modular Context / Context Management</a:t>
            </a:r>
            <a:b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400" dirty="0"/>
              <a:t>Split into smaller files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Only feed the agent what’s relevant to the task.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Keep context versioned and evolving in the codebase.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1400" dirty="0"/>
              <a:t>For managing isolated, iterative work, use </a:t>
            </a:r>
            <a:r>
              <a:rPr lang="en-US" b="1" dirty="0"/>
              <a:t>git </a:t>
            </a:r>
            <a:r>
              <a:rPr lang="en-US" b="1" dirty="0" err="1"/>
              <a:t>worktree</a:t>
            </a:r>
            <a:r>
              <a:rPr lang="en-US" sz="1400" dirty="0"/>
              <a:t>. </a:t>
            </a:r>
          </a:p>
        </p:txBody>
      </p:sp>
      <p:grpSp>
        <p:nvGrpSpPr>
          <p:cNvPr id="53" name="Google Shape;9763;p62">
            <a:extLst>
              <a:ext uri="{FF2B5EF4-FFF2-40B4-BE49-F238E27FC236}">
                <a16:creationId xmlns:a16="http://schemas.microsoft.com/office/drawing/2014/main" id="{A1E619F8-127F-49D9-1AAC-0DE1C5F13A95}"/>
              </a:ext>
            </a:extLst>
          </p:cNvPr>
          <p:cNvGrpSpPr/>
          <p:nvPr/>
        </p:nvGrpSpPr>
        <p:grpSpPr>
          <a:xfrm>
            <a:off x="4245827" y="565654"/>
            <a:ext cx="220694" cy="218780"/>
            <a:chOff x="-22859747" y="2335899"/>
            <a:chExt cx="296950" cy="294375"/>
          </a:xfrm>
          <a:solidFill>
            <a:srgbClr val="00B0F0"/>
          </a:solidFill>
        </p:grpSpPr>
        <p:sp>
          <p:nvSpPr>
            <p:cNvPr id="54" name="Google Shape;9764;p62">
              <a:extLst>
                <a:ext uri="{FF2B5EF4-FFF2-40B4-BE49-F238E27FC236}">
                  <a16:creationId xmlns:a16="http://schemas.microsoft.com/office/drawing/2014/main" id="{1AB97CF7-82BE-C4C8-33E2-902BECEE03B8}"/>
                </a:ext>
              </a:extLst>
            </p:cNvPr>
            <p:cNvSpPr/>
            <p:nvPr/>
          </p:nvSpPr>
          <p:spPr>
            <a:xfrm>
              <a:off x="-22859747" y="2335899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65;p62">
              <a:extLst>
                <a:ext uri="{FF2B5EF4-FFF2-40B4-BE49-F238E27FC236}">
                  <a16:creationId xmlns:a16="http://schemas.microsoft.com/office/drawing/2014/main" id="{B8FA73A4-6F4D-3512-6C62-5BF0C51AA5E9}"/>
                </a:ext>
              </a:extLst>
            </p:cNvPr>
            <p:cNvSpPr/>
            <p:nvPr/>
          </p:nvSpPr>
          <p:spPr>
            <a:xfrm>
              <a:off x="-22694798" y="2408950"/>
              <a:ext cx="36698" cy="653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766;p62">
              <a:extLst>
                <a:ext uri="{FF2B5EF4-FFF2-40B4-BE49-F238E27FC236}">
                  <a16:creationId xmlns:a16="http://schemas.microsoft.com/office/drawing/2014/main" id="{1409CAE2-AA78-8FDB-0024-7876AA17A74F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0AEB872D-4CAA-9C7C-8929-49A59276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F2D81FB4-1930-6E6B-C70B-DE53BCC43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Learnings &amp; Good Practices</a:t>
            </a:r>
            <a:endParaRPr sz="20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B06DD89-6DFD-9159-1CEE-A1BD868DB50E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3713442" y="920005"/>
            <a:ext cx="471055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something works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commit it.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Plan Mode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until you’re confident in the agent’s plan.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the plan is correct.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Context immediately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meaningful changes.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“source of truth”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Context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not just in your head.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it does not make sense to you ,</a:t>
            </a:r>
            <a:r>
              <a:rPr lang="en-US" altLang="en-US" sz="1600" b="1" dirty="0">
                <a:solidFill>
                  <a:srgbClr val="92D050"/>
                </a:solidFill>
                <a:latin typeface="Arial" panose="020B0604020202020204" pitchFamily="34" charset="0"/>
              </a:rPr>
              <a:t> Refactor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robot sitting on the floor reading a book&#10;&#10;AI-generated content may be incorrect.">
            <a:extLst>
              <a:ext uri="{FF2B5EF4-FFF2-40B4-BE49-F238E27FC236}">
                <a16:creationId xmlns:a16="http://schemas.microsoft.com/office/drawing/2014/main" id="{6B661CAA-0D07-8E1B-C114-EA72092D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9" y="1074944"/>
            <a:ext cx="2371897" cy="35578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93424-234A-6B84-0B50-1D926D189932}"/>
              </a:ext>
            </a:extLst>
          </p:cNvPr>
          <p:cNvSpPr txBox="1"/>
          <p:nvPr/>
        </p:nvSpPr>
        <p:spPr>
          <a:xfrm>
            <a:off x="3766123" y="4544586"/>
            <a:ext cx="615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 err="1">
                <a:solidFill>
                  <a:srgbClr val="00B0F0"/>
                </a:solidFill>
                <a:latin typeface="Arial" panose="020B0604020202020204" pitchFamily="34" charset="0"/>
              </a:rPr>
              <a:t>MemoryBank</a:t>
            </a:r>
            <a:r>
              <a:rPr lang="en-US" altLang="en-US" b="1" dirty="0">
                <a:solidFill>
                  <a:srgbClr val="00B0F0"/>
                </a:solidFill>
                <a:latin typeface="Arial" panose="020B0604020202020204" pitchFamily="34" charset="0"/>
              </a:rPr>
              <a:t> = Documentation = </a:t>
            </a:r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Context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3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57BDAF9D-A85E-3825-68B3-20E1F35DC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>
            <a:extLst>
              <a:ext uri="{FF2B5EF4-FFF2-40B4-BE49-F238E27FC236}">
                <a16:creationId xmlns:a16="http://schemas.microsoft.com/office/drawing/2014/main" id="{0381EF59-2028-203A-E63D-D586775180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7265" y="2456054"/>
            <a:ext cx="4384770" cy="676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DEMO</a:t>
            </a:r>
            <a:endParaRPr dirty="0"/>
          </a:p>
        </p:txBody>
      </p:sp>
      <p:sp>
        <p:nvSpPr>
          <p:cNvPr id="664" name="Google Shape;664;p28">
            <a:extLst>
              <a:ext uri="{FF2B5EF4-FFF2-40B4-BE49-F238E27FC236}">
                <a16:creationId xmlns:a16="http://schemas.microsoft.com/office/drawing/2014/main" id="{7AEBA6F9-199A-B205-EEBF-40069F67F9F5}"/>
              </a:ext>
            </a:extLst>
          </p:cNvPr>
          <p:cNvSpPr/>
          <p:nvPr/>
        </p:nvSpPr>
        <p:spPr>
          <a:xfrm rot="-5400000">
            <a:off x="759035" y="26399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>
            <a:extLst>
              <a:ext uri="{FF2B5EF4-FFF2-40B4-BE49-F238E27FC236}">
                <a16:creationId xmlns:a16="http://schemas.microsoft.com/office/drawing/2014/main" id="{E885F587-2459-6811-DF6F-07B5CCBF69AE}"/>
              </a:ext>
            </a:extLst>
          </p:cNvPr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>
              <a:extLst>
                <a:ext uri="{FF2B5EF4-FFF2-40B4-BE49-F238E27FC236}">
                  <a16:creationId xmlns:a16="http://schemas.microsoft.com/office/drawing/2014/main" id="{28B2B1B4-C0E3-9E97-84EE-D411C2AE0280}"/>
                </a:ext>
              </a:extLst>
            </p:cNvPr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>
                <a:extLst>
                  <a:ext uri="{FF2B5EF4-FFF2-40B4-BE49-F238E27FC236}">
                    <a16:creationId xmlns:a16="http://schemas.microsoft.com/office/drawing/2014/main" id="{5D66B078-4EC9-F3E9-FF81-13BC24E104AC}"/>
                  </a:ext>
                </a:extLst>
              </p:cNvPr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>
                <a:extLst>
                  <a:ext uri="{FF2B5EF4-FFF2-40B4-BE49-F238E27FC236}">
                    <a16:creationId xmlns:a16="http://schemas.microsoft.com/office/drawing/2014/main" id="{114E6A86-EC03-7BD6-301D-471A1F916ED7}"/>
                  </a:ext>
                </a:extLst>
              </p:cNvPr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>
                <a:extLst>
                  <a:ext uri="{FF2B5EF4-FFF2-40B4-BE49-F238E27FC236}">
                    <a16:creationId xmlns:a16="http://schemas.microsoft.com/office/drawing/2014/main" id="{E7D674EB-FA7D-7AF4-F74E-014EB6AFDCE7}"/>
                  </a:ext>
                </a:extLst>
              </p:cNvPr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>
              <a:extLst>
                <a:ext uri="{FF2B5EF4-FFF2-40B4-BE49-F238E27FC236}">
                  <a16:creationId xmlns:a16="http://schemas.microsoft.com/office/drawing/2014/main" id="{0DA167AE-54E3-2658-67AA-F71B7C564353}"/>
                </a:ext>
              </a:extLst>
            </p:cNvPr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>
              <a:extLst>
                <a:ext uri="{FF2B5EF4-FFF2-40B4-BE49-F238E27FC236}">
                  <a16:creationId xmlns:a16="http://schemas.microsoft.com/office/drawing/2014/main" id="{961D1F85-8424-42BB-6922-D4EDBF050F5B}"/>
                </a:ext>
              </a:extLst>
            </p:cNvPr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>
              <a:extLst>
                <a:ext uri="{FF2B5EF4-FFF2-40B4-BE49-F238E27FC236}">
                  <a16:creationId xmlns:a16="http://schemas.microsoft.com/office/drawing/2014/main" id="{9EC16DC0-C25D-5F50-AE2E-CB88BE7B1A71}"/>
                </a:ext>
              </a:extLst>
            </p:cNvPr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>
            <a:extLst>
              <a:ext uri="{FF2B5EF4-FFF2-40B4-BE49-F238E27FC236}">
                <a16:creationId xmlns:a16="http://schemas.microsoft.com/office/drawing/2014/main" id="{21A6EF66-2FF6-B4E4-005C-35F6209ECA59}"/>
              </a:ext>
            </a:extLst>
          </p:cNvPr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>
              <a:extLst>
                <a:ext uri="{FF2B5EF4-FFF2-40B4-BE49-F238E27FC236}">
                  <a16:creationId xmlns:a16="http://schemas.microsoft.com/office/drawing/2014/main" id="{FF01632C-6F1E-81E4-8B5B-99152960D97E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>
              <a:extLst>
                <a:ext uri="{FF2B5EF4-FFF2-40B4-BE49-F238E27FC236}">
                  <a16:creationId xmlns:a16="http://schemas.microsoft.com/office/drawing/2014/main" id="{3E9D97F4-D388-1CA7-8B81-F91C0FE68B46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>
              <a:extLst>
                <a:ext uri="{FF2B5EF4-FFF2-40B4-BE49-F238E27FC236}">
                  <a16:creationId xmlns:a16="http://schemas.microsoft.com/office/drawing/2014/main" id="{4F539147-BD93-0D09-0FDA-9F020153BADF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>
            <a:extLst>
              <a:ext uri="{FF2B5EF4-FFF2-40B4-BE49-F238E27FC236}">
                <a16:creationId xmlns:a16="http://schemas.microsoft.com/office/drawing/2014/main" id="{0C3F05F1-5F67-9A79-ADAE-281058246CD8}"/>
              </a:ext>
            </a:extLst>
          </p:cNvPr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>
            <a:extLst>
              <a:ext uri="{FF2B5EF4-FFF2-40B4-BE49-F238E27FC236}">
                <a16:creationId xmlns:a16="http://schemas.microsoft.com/office/drawing/2014/main" id="{EB59422A-BD59-EA67-6063-7B11665932EB}"/>
              </a:ext>
            </a:extLst>
          </p:cNvPr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>
              <a:extLst>
                <a:ext uri="{FF2B5EF4-FFF2-40B4-BE49-F238E27FC236}">
                  <a16:creationId xmlns:a16="http://schemas.microsoft.com/office/drawing/2014/main" id="{509DE712-A6DD-C99D-72D6-9743DC0CA8FB}"/>
                </a:ext>
              </a:extLst>
            </p:cNvPr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>
              <a:extLst>
                <a:ext uri="{FF2B5EF4-FFF2-40B4-BE49-F238E27FC236}">
                  <a16:creationId xmlns:a16="http://schemas.microsoft.com/office/drawing/2014/main" id="{18AFFB40-3431-59EF-9A24-77628234E1F8}"/>
                </a:ext>
              </a:extLst>
            </p:cNvPr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>
              <a:extLst>
                <a:ext uri="{FF2B5EF4-FFF2-40B4-BE49-F238E27FC236}">
                  <a16:creationId xmlns:a16="http://schemas.microsoft.com/office/drawing/2014/main" id="{37F3C44E-9B07-3974-4BFB-974B6D11D8CB}"/>
                </a:ext>
              </a:extLst>
            </p:cNvPr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>
            <a:extLst>
              <a:ext uri="{FF2B5EF4-FFF2-40B4-BE49-F238E27FC236}">
                <a16:creationId xmlns:a16="http://schemas.microsoft.com/office/drawing/2014/main" id="{1A1851C1-1E24-9CA3-40CA-F63EBB44D7F7}"/>
              </a:ext>
            </a:extLst>
          </p:cNvPr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>
              <a:extLst>
                <a:ext uri="{FF2B5EF4-FFF2-40B4-BE49-F238E27FC236}">
                  <a16:creationId xmlns:a16="http://schemas.microsoft.com/office/drawing/2014/main" id="{795FBF3D-DC5A-C5E6-3DC7-B72561C4DA64}"/>
                </a:ext>
              </a:extLst>
            </p:cNvPr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>
                <a:extLst>
                  <a:ext uri="{FF2B5EF4-FFF2-40B4-BE49-F238E27FC236}">
                    <a16:creationId xmlns:a16="http://schemas.microsoft.com/office/drawing/2014/main" id="{C6E3741D-2381-1C23-866C-3EE9BAED58B3}"/>
                  </a:ext>
                </a:extLst>
              </p:cNvPr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>
                <a:extLst>
                  <a:ext uri="{FF2B5EF4-FFF2-40B4-BE49-F238E27FC236}">
                    <a16:creationId xmlns:a16="http://schemas.microsoft.com/office/drawing/2014/main" id="{2A2993E7-D3EB-316B-B65C-66AA19ED7DDC}"/>
                  </a:ext>
                </a:extLst>
              </p:cNvPr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>
                <a:extLst>
                  <a:ext uri="{FF2B5EF4-FFF2-40B4-BE49-F238E27FC236}">
                    <a16:creationId xmlns:a16="http://schemas.microsoft.com/office/drawing/2014/main" id="{EECC4813-6F4D-E4F4-35DD-57A835B0C6F2}"/>
                  </a:ext>
                </a:extLst>
              </p:cNvPr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>
                <a:extLst>
                  <a:ext uri="{FF2B5EF4-FFF2-40B4-BE49-F238E27FC236}">
                    <a16:creationId xmlns:a16="http://schemas.microsoft.com/office/drawing/2014/main" id="{76E432F6-A90C-AAE9-721C-7612DE29FA33}"/>
                  </a:ext>
                </a:extLst>
              </p:cNvPr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>
                <a:extLst>
                  <a:ext uri="{FF2B5EF4-FFF2-40B4-BE49-F238E27FC236}">
                    <a16:creationId xmlns:a16="http://schemas.microsoft.com/office/drawing/2014/main" id="{4E81C327-D8EC-ECA9-AB15-E577083801E2}"/>
                  </a:ext>
                </a:extLst>
              </p:cNvPr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>
                <a:extLst>
                  <a:ext uri="{FF2B5EF4-FFF2-40B4-BE49-F238E27FC236}">
                    <a16:creationId xmlns:a16="http://schemas.microsoft.com/office/drawing/2014/main" id="{A618C8C5-C337-3C65-D335-58A142456B12}"/>
                  </a:ext>
                </a:extLst>
              </p:cNvPr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>
                <a:extLst>
                  <a:ext uri="{FF2B5EF4-FFF2-40B4-BE49-F238E27FC236}">
                    <a16:creationId xmlns:a16="http://schemas.microsoft.com/office/drawing/2014/main" id="{07ECF2B1-9E24-549C-9E6B-ED569D30163E}"/>
                  </a:ext>
                </a:extLst>
              </p:cNvPr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>
                <a:extLst>
                  <a:ext uri="{FF2B5EF4-FFF2-40B4-BE49-F238E27FC236}">
                    <a16:creationId xmlns:a16="http://schemas.microsoft.com/office/drawing/2014/main" id="{AF081547-30B1-E379-F367-9DF8D3E0849A}"/>
                  </a:ext>
                </a:extLst>
              </p:cNvPr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>
                <a:extLst>
                  <a:ext uri="{FF2B5EF4-FFF2-40B4-BE49-F238E27FC236}">
                    <a16:creationId xmlns:a16="http://schemas.microsoft.com/office/drawing/2014/main" id="{CA5B68BA-DAB5-35CF-C2D9-2A50165F0103}"/>
                  </a:ext>
                </a:extLst>
              </p:cNvPr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>
                <a:extLst>
                  <a:ext uri="{FF2B5EF4-FFF2-40B4-BE49-F238E27FC236}">
                    <a16:creationId xmlns:a16="http://schemas.microsoft.com/office/drawing/2014/main" id="{812C31BC-63C6-AC38-109B-12231B0F87CE}"/>
                  </a:ext>
                </a:extLst>
              </p:cNvPr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>
              <a:extLst>
                <a:ext uri="{FF2B5EF4-FFF2-40B4-BE49-F238E27FC236}">
                  <a16:creationId xmlns:a16="http://schemas.microsoft.com/office/drawing/2014/main" id="{A6079247-B4D1-44AA-5A0A-669C87C923B6}"/>
                </a:ext>
              </a:extLst>
            </p:cNvPr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27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>
          <a:extLst>
            <a:ext uri="{FF2B5EF4-FFF2-40B4-BE49-F238E27FC236}">
              <a16:creationId xmlns:a16="http://schemas.microsoft.com/office/drawing/2014/main" id="{0C4F8F1B-8443-EC98-F483-CE0E8E1E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28">
            <a:extLst>
              <a:ext uri="{FF2B5EF4-FFF2-40B4-BE49-F238E27FC236}">
                <a16:creationId xmlns:a16="http://schemas.microsoft.com/office/drawing/2014/main" id="{48B2572E-F76E-A91C-30FB-4A33BD1AC076}"/>
              </a:ext>
            </a:extLst>
          </p:cNvPr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>
              <a:extLst>
                <a:ext uri="{FF2B5EF4-FFF2-40B4-BE49-F238E27FC236}">
                  <a16:creationId xmlns:a16="http://schemas.microsoft.com/office/drawing/2014/main" id="{92BF1E8B-5AA7-9D14-0777-98FEC878FBED}"/>
                </a:ext>
              </a:extLst>
            </p:cNvPr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>
                <a:extLst>
                  <a:ext uri="{FF2B5EF4-FFF2-40B4-BE49-F238E27FC236}">
                    <a16:creationId xmlns:a16="http://schemas.microsoft.com/office/drawing/2014/main" id="{1E87D287-F769-0864-8A8F-CD552A18AF0B}"/>
                  </a:ext>
                </a:extLst>
              </p:cNvPr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>
                <a:extLst>
                  <a:ext uri="{FF2B5EF4-FFF2-40B4-BE49-F238E27FC236}">
                    <a16:creationId xmlns:a16="http://schemas.microsoft.com/office/drawing/2014/main" id="{A1546C22-C699-E7F7-2776-A0BB6D8F3E83}"/>
                  </a:ext>
                </a:extLst>
              </p:cNvPr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>
                <a:extLst>
                  <a:ext uri="{FF2B5EF4-FFF2-40B4-BE49-F238E27FC236}">
                    <a16:creationId xmlns:a16="http://schemas.microsoft.com/office/drawing/2014/main" id="{99BB0F12-2C0E-CD60-7882-FA075C729DF2}"/>
                  </a:ext>
                </a:extLst>
              </p:cNvPr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>
              <a:extLst>
                <a:ext uri="{FF2B5EF4-FFF2-40B4-BE49-F238E27FC236}">
                  <a16:creationId xmlns:a16="http://schemas.microsoft.com/office/drawing/2014/main" id="{67FC1929-81FD-E57F-5A18-3DFC4D17D764}"/>
                </a:ext>
              </a:extLst>
            </p:cNvPr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>
              <a:extLst>
                <a:ext uri="{FF2B5EF4-FFF2-40B4-BE49-F238E27FC236}">
                  <a16:creationId xmlns:a16="http://schemas.microsoft.com/office/drawing/2014/main" id="{643098DE-7683-A16E-DC95-3559373928AC}"/>
                </a:ext>
              </a:extLst>
            </p:cNvPr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>
              <a:extLst>
                <a:ext uri="{FF2B5EF4-FFF2-40B4-BE49-F238E27FC236}">
                  <a16:creationId xmlns:a16="http://schemas.microsoft.com/office/drawing/2014/main" id="{CA9A71EE-2452-58BC-7F47-C11A402C629F}"/>
                </a:ext>
              </a:extLst>
            </p:cNvPr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>
            <a:extLst>
              <a:ext uri="{FF2B5EF4-FFF2-40B4-BE49-F238E27FC236}">
                <a16:creationId xmlns:a16="http://schemas.microsoft.com/office/drawing/2014/main" id="{DBD16984-E324-8D54-8235-2122E6D5E47C}"/>
              </a:ext>
            </a:extLst>
          </p:cNvPr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>
              <a:extLst>
                <a:ext uri="{FF2B5EF4-FFF2-40B4-BE49-F238E27FC236}">
                  <a16:creationId xmlns:a16="http://schemas.microsoft.com/office/drawing/2014/main" id="{619E81FC-ABB8-3439-6EB0-0F9AEDBE8CBA}"/>
                </a:ext>
              </a:extLst>
            </p:cNvPr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>
              <a:extLst>
                <a:ext uri="{FF2B5EF4-FFF2-40B4-BE49-F238E27FC236}">
                  <a16:creationId xmlns:a16="http://schemas.microsoft.com/office/drawing/2014/main" id="{3C5E100C-CB7A-FF7B-406D-A667AC9EEC72}"/>
                </a:ext>
              </a:extLst>
            </p:cNvPr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>
              <a:extLst>
                <a:ext uri="{FF2B5EF4-FFF2-40B4-BE49-F238E27FC236}">
                  <a16:creationId xmlns:a16="http://schemas.microsoft.com/office/drawing/2014/main" id="{4E153AC7-F942-11C5-71E1-C06C464A27DC}"/>
                </a:ext>
              </a:extLst>
            </p:cNvPr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>
            <a:extLst>
              <a:ext uri="{FF2B5EF4-FFF2-40B4-BE49-F238E27FC236}">
                <a16:creationId xmlns:a16="http://schemas.microsoft.com/office/drawing/2014/main" id="{3D279582-5F6E-FA50-11ED-371C9BAD9676}"/>
              </a:ext>
            </a:extLst>
          </p:cNvPr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>
            <a:extLst>
              <a:ext uri="{FF2B5EF4-FFF2-40B4-BE49-F238E27FC236}">
                <a16:creationId xmlns:a16="http://schemas.microsoft.com/office/drawing/2014/main" id="{2C3AD2C5-6605-CF49-85BB-C058112C5E12}"/>
              </a:ext>
            </a:extLst>
          </p:cNvPr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>
              <a:extLst>
                <a:ext uri="{FF2B5EF4-FFF2-40B4-BE49-F238E27FC236}">
                  <a16:creationId xmlns:a16="http://schemas.microsoft.com/office/drawing/2014/main" id="{5361C2A7-CFEB-B502-3AAC-F36D7988638C}"/>
                </a:ext>
              </a:extLst>
            </p:cNvPr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>
              <a:extLst>
                <a:ext uri="{FF2B5EF4-FFF2-40B4-BE49-F238E27FC236}">
                  <a16:creationId xmlns:a16="http://schemas.microsoft.com/office/drawing/2014/main" id="{6BC8DFB7-D106-BA63-18CD-CAF6E73ED62A}"/>
                </a:ext>
              </a:extLst>
            </p:cNvPr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>
              <a:extLst>
                <a:ext uri="{FF2B5EF4-FFF2-40B4-BE49-F238E27FC236}">
                  <a16:creationId xmlns:a16="http://schemas.microsoft.com/office/drawing/2014/main" id="{42745841-8A9E-BAAD-9765-0F38043E4485}"/>
                </a:ext>
              </a:extLst>
            </p:cNvPr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>
            <a:extLst>
              <a:ext uri="{FF2B5EF4-FFF2-40B4-BE49-F238E27FC236}">
                <a16:creationId xmlns:a16="http://schemas.microsoft.com/office/drawing/2014/main" id="{7B58300C-F28C-1C1A-236A-B22AE50300DC}"/>
              </a:ext>
            </a:extLst>
          </p:cNvPr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>
              <a:extLst>
                <a:ext uri="{FF2B5EF4-FFF2-40B4-BE49-F238E27FC236}">
                  <a16:creationId xmlns:a16="http://schemas.microsoft.com/office/drawing/2014/main" id="{4F2520B2-5621-4A65-62CF-B8E316AEDA71}"/>
                </a:ext>
              </a:extLst>
            </p:cNvPr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>
                <a:extLst>
                  <a:ext uri="{FF2B5EF4-FFF2-40B4-BE49-F238E27FC236}">
                    <a16:creationId xmlns:a16="http://schemas.microsoft.com/office/drawing/2014/main" id="{AA621B5C-5773-A790-371D-0C841D6164F3}"/>
                  </a:ext>
                </a:extLst>
              </p:cNvPr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>
                <a:extLst>
                  <a:ext uri="{FF2B5EF4-FFF2-40B4-BE49-F238E27FC236}">
                    <a16:creationId xmlns:a16="http://schemas.microsoft.com/office/drawing/2014/main" id="{51B03BED-3973-C3D8-2239-8C9385418012}"/>
                  </a:ext>
                </a:extLst>
              </p:cNvPr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>
                <a:extLst>
                  <a:ext uri="{FF2B5EF4-FFF2-40B4-BE49-F238E27FC236}">
                    <a16:creationId xmlns:a16="http://schemas.microsoft.com/office/drawing/2014/main" id="{7306A24D-F54F-94FA-C588-DE8314146D5C}"/>
                  </a:ext>
                </a:extLst>
              </p:cNvPr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>
                <a:extLst>
                  <a:ext uri="{FF2B5EF4-FFF2-40B4-BE49-F238E27FC236}">
                    <a16:creationId xmlns:a16="http://schemas.microsoft.com/office/drawing/2014/main" id="{7C7351C9-8EFC-39F0-BAC4-599260A3CC2F}"/>
                  </a:ext>
                </a:extLst>
              </p:cNvPr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>
                <a:extLst>
                  <a:ext uri="{FF2B5EF4-FFF2-40B4-BE49-F238E27FC236}">
                    <a16:creationId xmlns:a16="http://schemas.microsoft.com/office/drawing/2014/main" id="{F9280B26-6630-FC6E-6C98-DA7AC9E1A73A}"/>
                  </a:ext>
                </a:extLst>
              </p:cNvPr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>
                <a:extLst>
                  <a:ext uri="{FF2B5EF4-FFF2-40B4-BE49-F238E27FC236}">
                    <a16:creationId xmlns:a16="http://schemas.microsoft.com/office/drawing/2014/main" id="{16190442-9D22-FFF8-38DF-C62A9E25ED54}"/>
                  </a:ext>
                </a:extLst>
              </p:cNvPr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>
                <a:extLst>
                  <a:ext uri="{FF2B5EF4-FFF2-40B4-BE49-F238E27FC236}">
                    <a16:creationId xmlns:a16="http://schemas.microsoft.com/office/drawing/2014/main" id="{8DC268A3-5DCF-20E8-CC6A-968FA040527A}"/>
                  </a:ext>
                </a:extLst>
              </p:cNvPr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>
                <a:extLst>
                  <a:ext uri="{FF2B5EF4-FFF2-40B4-BE49-F238E27FC236}">
                    <a16:creationId xmlns:a16="http://schemas.microsoft.com/office/drawing/2014/main" id="{2BB1910D-055A-3EC3-71C3-3D3A9A85AB3A}"/>
                  </a:ext>
                </a:extLst>
              </p:cNvPr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>
                <a:extLst>
                  <a:ext uri="{FF2B5EF4-FFF2-40B4-BE49-F238E27FC236}">
                    <a16:creationId xmlns:a16="http://schemas.microsoft.com/office/drawing/2014/main" id="{61739D3A-B737-C754-D905-A59C246AA2B2}"/>
                  </a:ext>
                </a:extLst>
              </p:cNvPr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>
                <a:extLst>
                  <a:ext uri="{FF2B5EF4-FFF2-40B4-BE49-F238E27FC236}">
                    <a16:creationId xmlns:a16="http://schemas.microsoft.com/office/drawing/2014/main" id="{E2E866D5-D902-1110-6E94-0D6F2FAAD743}"/>
                  </a:ext>
                </a:extLst>
              </p:cNvPr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>
              <a:extLst>
                <a:ext uri="{FF2B5EF4-FFF2-40B4-BE49-F238E27FC236}">
                  <a16:creationId xmlns:a16="http://schemas.microsoft.com/office/drawing/2014/main" id="{0B07C174-EC12-8E0B-09FA-6CAC6E517C02}"/>
                </a:ext>
              </a:extLst>
            </p:cNvPr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F83A9-1C11-2804-4B66-8E3EF5694D12}"/>
              </a:ext>
            </a:extLst>
          </p:cNvPr>
          <p:cNvSpPr txBox="1"/>
          <p:nvPr/>
        </p:nvSpPr>
        <p:spPr>
          <a:xfrm>
            <a:off x="791424" y="2241630"/>
            <a:ext cx="54792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“If you don’t feed your agent enough relevant, persistent context, it will wander. Treat it like onboarding a senior developer — give it everything it needs, and it will deliver.”</a:t>
            </a:r>
          </a:p>
        </p:txBody>
      </p:sp>
    </p:spTree>
    <p:extLst>
      <p:ext uri="{BB962C8B-B14F-4D97-AF65-F5344CB8AC3E}">
        <p14:creationId xmlns:p14="http://schemas.microsoft.com/office/powerpoint/2010/main" val="2953650019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9f39f31-bc50-4419-aca7-7e0db5e0f4f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3BEF02DCDE1A488306A09FF71C4471" ma:contentTypeVersion="18" ma:contentTypeDescription="Ein neues Dokument erstellen." ma:contentTypeScope="" ma:versionID="8797741d3a59bf7e220ffc15d899ff0a">
  <xsd:schema xmlns:xsd="http://www.w3.org/2001/XMLSchema" xmlns:xs="http://www.w3.org/2001/XMLSchema" xmlns:p="http://schemas.microsoft.com/office/2006/metadata/properties" xmlns:ns3="29f39f31-bc50-4419-aca7-7e0db5e0f4f0" xmlns:ns4="9589298d-2dcd-4016-94ce-55c14b7bf87b" targetNamespace="http://schemas.microsoft.com/office/2006/metadata/properties" ma:root="true" ma:fieldsID="dfd336009b8e0fa91826503ece5b5741" ns3:_="" ns4:_="">
    <xsd:import namespace="29f39f31-bc50-4419-aca7-7e0db5e0f4f0"/>
    <xsd:import namespace="9589298d-2dcd-4016-94ce-55c14b7bf8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f39f31-bc50-4419-aca7-7e0db5e0f4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89298d-2dcd-4016-94ce-55c14b7bf87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C4E9E2-35C5-4D51-B2B9-0531165DEA78}">
  <ds:schemaRefs>
    <ds:schemaRef ds:uri="29f39f31-bc50-4419-aca7-7e0db5e0f4f0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589298d-2dcd-4016-94ce-55c14b7bf87b"/>
  </ds:schemaRefs>
</ds:datastoreItem>
</file>

<file path=customXml/itemProps2.xml><?xml version="1.0" encoding="utf-8"?>
<ds:datastoreItem xmlns:ds="http://schemas.openxmlformats.org/officeDocument/2006/customXml" ds:itemID="{C7346232-7E3D-4F1D-9792-25567FB26E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0F56F4-BB2B-4B65-B35E-1D2A9D681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f39f31-bc50-4419-aca7-7e0db5e0f4f0"/>
    <ds:schemaRef ds:uri="9589298d-2dcd-4016-94ce-55c14b7bf8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1005</Words>
  <Application>Microsoft Office PowerPoint</Application>
  <PresentationFormat>On-screen Show (16:9)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Courier New</vt:lpstr>
      <vt:lpstr>Nunito Light</vt:lpstr>
      <vt:lpstr>Hanken Grotesk</vt:lpstr>
      <vt:lpstr>Wingdings</vt:lpstr>
      <vt:lpstr>Arial</vt:lpstr>
      <vt:lpstr>Raleway Black</vt:lpstr>
      <vt:lpstr>Technology Market Research Pitch Deck by Slidesgo</vt:lpstr>
      <vt:lpstr>Programming with Agents Without It Going Off in Weird Directions</vt:lpstr>
      <vt:lpstr>About me</vt:lpstr>
      <vt:lpstr>“The Wandering Agent” </vt:lpstr>
      <vt:lpstr>The Problem Has Evolved</vt:lpstr>
      <vt:lpstr>Why Structure Still Matters</vt:lpstr>
      <vt:lpstr>Context Management</vt:lpstr>
      <vt:lpstr>Learnings &amp; Good Practices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Thompson, Neil</dc:creator>
  <cp:lastModifiedBy>Thompson, Neil</cp:lastModifiedBy>
  <cp:revision>2</cp:revision>
  <dcterms:modified xsi:type="dcterms:W3CDTF">2025-10-22T09:50:51Z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0x010100203BEF02DCDE1A488306A09FF71C4471</vt:lpwstr>
  </property>
</Properties>
</file>